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68" r:id="rId2"/>
    <p:sldId id="257" r:id="rId3"/>
    <p:sldId id="259" r:id="rId4"/>
    <p:sldId id="270" r:id="rId5"/>
    <p:sldId id="271" r:id="rId6"/>
    <p:sldId id="262" r:id="rId7"/>
    <p:sldId id="266" r:id="rId8"/>
    <p:sldId id="274" r:id="rId9"/>
    <p:sldId id="283" r:id="rId10"/>
    <p:sldId id="275" r:id="rId11"/>
    <p:sldId id="282" r:id="rId12"/>
    <p:sldId id="276" r:id="rId13"/>
    <p:sldId id="281" r:id="rId14"/>
    <p:sldId id="284" r:id="rId15"/>
    <p:sldId id="264" r:id="rId16"/>
    <p:sldId id="267" r:id="rId17"/>
    <p:sldId id="277" r:id="rId18"/>
    <p:sldId id="279" r:id="rId19"/>
    <p:sldId id="263" r:id="rId20"/>
    <p:sldId id="272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1257"/>
    <a:srgbClr val="A41258"/>
    <a:srgbClr val="F3731B"/>
    <a:srgbClr val="F29000"/>
    <a:srgbClr val="FF9900"/>
    <a:srgbClr val="FEDB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9" autoAdjust="0"/>
    <p:restoredTop sz="94660"/>
  </p:normalViewPr>
  <p:slideViewPr>
    <p:cSldViewPr snapToGrid="0">
      <p:cViewPr>
        <p:scale>
          <a:sx n="50" d="100"/>
          <a:sy n="50" d="100"/>
        </p:scale>
        <p:origin x="1464" y="3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D22B4-BBEA-40D2-B530-FDFB43EA6505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FCC98-6867-4E59-B58C-9AA1FE5626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748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DAA3-760E-4795-9615-2F7C33EB8363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ECCC-EEF4-4F98-AC80-F2D79EE0F9DD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61361-4E71-404D-A2F3-A83D9C01A722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35D3-AA44-4AFB-8F16-AFC57438DF0E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C060C-CA4E-4836-940D-6CFADB06B28B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5B08-4067-4B7D-B808-24FA7AA66618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B7F71-3CBE-4E5E-B58F-A539BCB5A7A9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8864-4A76-4656-BA96-1D0A61443B32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947A-6C81-4659-B41F-5D56B858AD30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A30-E169-403D-BBD3-F238548846FD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0F47-3FD4-4A3A-BE4A-4664FD799EC2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0EE9C-65B7-44F3-8EFD-4E8F6525A500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357B9-DF42-45E1-BF69-E243E3382A9C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8337-7B52-4269-BD56-93903E8247CD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3F0E9-6390-4434-8958-8C2A0FA1BD1D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F577-B659-4876-88D6-3B6B50F024BD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71DE3-F223-4EF4-9189-24CE98DF30FE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jpeg"/><Relationship Id="rId2" Type="http://schemas.openxmlformats.org/officeDocument/2006/relationships/image" Target="../media/image2.png"/><Relationship Id="rId16" Type="http://schemas.openxmlformats.org/officeDocument/2006/relationships/image" Target="../media/image1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7A18294-C7A3-40C8-8281-7515B879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05" y="2255689"/>
            <a:ext cx="3706262" cy="11733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251C233-AE38-4948-9253-B80C3488D73E}"/>
              </a:ext>
            </a:extLst>
          </p:cNvPr>
          <p:cNvSpPr txBox="1"/>
          <p:nvPr/>
        </p:nvSpPr>
        <p:spPr>
          <a:xfrm>
            <a:off x="1419800" y="420624"/>
            <a:ext cx="7114032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atin typeface="Eras Medium ITC" panose="020B0602030504020804" pitchFamily="34" charset="0"/>
              </a:rPr>
              <a:t>E</a:t>
            </a:r>
            <a:r>
              <a:rPr lang="fr-FR" sz="4400" b="1" dirty="0">
                <a:latin typeface="Eras Medium ITC" panose="020B0602030504020804" pitchFamily="34" charset="0"/>
              </a:rPr>
              <a:t>scape </a:t>
            </a:r>
            <a:r>
              <a:rPr lang="fr-FR" sz="4800" b="1" dirty="0">
                <a:latin typeface="Eras Medium ITC" panose="020B0602030504020804" pitchFamily="34" charset="0"/>
              </a:rPr>
              <a:t>G</a:t>
            </a:r>
            <a:r>
              <a:rPr lang="fr-FR" sz="4400" b="1" dirty="0">
                <a:latin typeface="Eras Medium ITC" panose="020B0602030504020804" pitchFamily="34" charset="0"/>
              </a:rPr>
              <a:t>ame</a:t>
            </a:r>
          </a:p>
        </p:txBody>
      </p:sp>
      <p:pic>
        <p:nvPicPr>
          <p:cNvPr id="43" name="Picture 2" descr="Image associée">
            <a:extLst>
              <a:ext uri="{FF2B5EF4-FFF2-40B4-BE49-F238E27FC236}">
                <a16:creationId xmlns:a16="http://schemas.microsoft.com/office/drawing/2014/main" id="{54C5752D-4EC7-4481-8978-C2DADD71C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31483"/>
          <a:stretch/>
        </p:blipFill>
        <p:spPr bwMode="auto">
          <a:xfrm>
            <a:off x="568655" y="2225742"/>
            <a:ext cx="3125003" cy="110950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B8728F8-A1DE-4125-BAE7-21CD73BE91BF}"/>
              </a:ext>
            </a:extLst>
          </p:cNvPr>
          <p:cNvSpPr/>
          <p:nvPr/>
        </p:nvSpPr>
        <p:spPr>
          <a:xfrm>
            <a:off x="5410026" y="2386584"/>
            <a:ext cx="80717" cy="978606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873DBD-738F-41D6-8683-22D7EE787B4E}"/>
              </a:ext>
            </a:extLst>
          </p:cNvPr>
          <p:cNvSpPr txBox="1"/>
          <p:nvPr/>
        </p:nvSpPr>
        <p:spPr>
          <a:xfrm>
            <a:off x="448733" y="3898721"/>
            <a:ext cx="9151535" cy="28931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>
                <a:latin typeface="Eras Medium ITC" panose="020B0602030504020804" pitchFamily="34" charset="0"/>
              </a:rPr>
              <a:t>Projet d’étude de 2</a:t>
            </a:r>
            <a:r>
              <a:rPr lang="fr-FR" sz="2400" baseline="30000" dirty="0">
                <a:latin typeface="Eras Medium ITC" panose="020B0602030504020804" pitchFamily="34" charset="0"/>
              </a:rPr>
              <a:t>nde</a:t>
            </a:r>
            <a:r>
              <a:rPr lang="fr-FR" sz="2400" dirty="0">
                <a:latin typeface="Eras Medium ITC" panose="020B0602030504020804" pitchFamily="34" charset="0"/>
              </a:rPr>
              <a:t> année.</a:t>
            </a:r>
          </a:p>
          <a:p>
            <a:pPr algn="ctr">
              <a:lnSpc>
                <a:spcPct val="150000"/>
              </a:lnSpc>
            </a:pPr>
            <a:r>
              <a:rPr lang="fr-FR" sz="2800" dirty="0">
                <a:latin typeface="Eras Medium ITC" panose="020B0602030504020804" pitchFamily="34" charset="0"/>
              </a:rPr>
              <a:t>BTS</a:t>
            </a:r>
            <a:r>
              <a:rPr lang="fr-FR" sz="2400" dirty="0">
                <a:latin typeface="Eras Medium ITC" panose="020B0602030504020804" pitchFamily="34" charset="0"/>
              </a:rPr>
              <a:t> </a:t>
            </a:r>
            <a:r>
              <a:rPr lang="fr-FR" sz="2800" dirty="0">
                <a:latin typeface="Eras Medium ITC" panose="020B0602030504020804" pitchFamily="34" charset="0"/>
              </a:rPr>
              <a:t>S</a:t>
            </a:r>
            <a:r>
              <a:rPr lang="fr-FR" sz="2400" dirty="0">
                <a:latin typeface="Eras Medium ITC" panose="020B0602030504020804" pitchFamily="34" charset="0"/>
              </a:rPr>
              <a:t>ystèmes </a:t>
            </a:r>
            <a:r>
              <a:rPr lang="fr-FR" sz="2800" dirty="0">
                <a:latin typeface="Eras Medium ITC" panose="020B0602030504020804" pitchFamily="34" charset="0"/>
              </a:rPr>
              <a:t>N</a:t>
            </a:r>
            <a:r>
              <a:rPr lang="fr-FR" sz="2400" dirty="0">
                <a:latin typeface="Eras Medium ITC" panose="020B0602030504020804" pitchFamily="34" charset="0"/>
              </a:rPr>
              <a:t>umériques option </a:t>
            </a:r>
            <a:r>
              <a:rPr lang="fr-FR" sz="2800" dirty="0">
                <a:latin typeface="Eras Medium ITC" panose="020B0602030504020804" pitchFamily="34" charset="0"/>
              </a:rPr>
              <a:t>I.R</a:t>
            </a:r>
            <a:r>
              <a:rPr lang="fr-FR" sz="2400" dirty="0">
                <a:latin typeface="Eras Medium ITC" panose="020B0602030504020804" pitchFamily="34" charset="0"/>
              </a:rPr>
              <a:t>.</a:t>
            </a: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r>
              <a:rPr lang="fr-FR" sz="1600" dirty="0">
                <a:latin typeface="Eras Medium ITC" panose="020B0602030504020804" pitchFamily="34" charset="0"/>
              </a:rPr>
              <a:t>Etudiants :</a:t>
            </a:r>
          </a:p>
          <a:p>
            <a:pPr algn="ctr"/>
            <a:r>
              <a:rPr lang="fr-FR" sz="1600" b="1" dirty="0">
                <a:solidFill>
                  <a:srgbClr val="A31257"/>
                </a:solidFill>
                <a:latin typeface="Eras Medium ITC" panose="020B0602030504020804" pitchFamily="34" charset="0"/>
              </a:rPr>
              <a:t>GUIGAND Nathan </a:t>
            </a:r>
            <a:r>
              <a:rPr lang="fr-FR" sz="1600" dirty="0">
                <a:latin typeface="Eras Medium ITC" panose="020B0602030504020804" pitchFamily="34" charset="0"/>
              </a:rPr>
              <a:t>-- MONVOISIN Guillaume -- DOHIN Cyril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D2868D5-1AC2-4159-BA04-DCF98EFEA3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0" t="31216" r="34055" b="28466"/>
          <a:stretch/>
        </p:blipFill>
        <p:spPr>
          <a:xfrm>
            <a:off x="3805604" y="2647523"/>
            <a:ext cx="786268" cy="717667"/>
          </a:xfrm>
          <a:prstGeom prst="rect">
            <a:avLst/>
          </a:prstGeom>
          <a:effectLst/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4CEBD47-F952-46F5-B2DB-1F2B06DD10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3" t="6720" r="34561" b="68241"/>
          <a:stretch/>
        </p:blipFill>
        <p:spPr>
          <a:xfrm>
            <a:off x="4210829" y="2233594"/>
            <a:ext cx="382781" cy="4456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E0DDA38-094E-4797-BFF3-6F6099FE5B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07" r="66714"/>
          <a:stretch/>
        </p:blipFill>
        <p:spPr>
          <a:xfrm>
            <a:off x="3449337" y="3355673"/>
            <a:ext cx="577677" cy="5160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E8649C1-22FB-4FFB-8AF4-68C6BC767A45}"/>
              </a:ext>
            </a:extLst>
          </p:cNvPr>
          <p:cNvSpPr/>
          <p:nvPr/>
        </p:nvSpPr>
        <p:spPr>
          <a:xfrm>
            <a:off x="3633177" y="2562598"/>
            <a:ext cx="448576" cy="198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4B1E3971-9CB1-4405-BE52-882B5D29BF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47" b="63322"/>
          <a:stretch/>
        </p:blipFill>
        <p:spPr>
          <a:xfrm>
            <a:off x="3490218" y="2069291"/>
            <a:ext cx="549335" cy="6528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47C7E8E-9ABD-45AF-9A37-D6FD26A618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0" t="71007" r="29109"/>
          <a:stretch/>
        </p:blipFill>
        <p:spPr>
          <a:xfrm>
            <a:off x="4337982" y="3365190"/>
            <a:ext cx="380786" cy="516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81930DF-2052-4AB8-AF88-9B70B81CC3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7" t="30741" b="51027"/>
          <a:stretch/>
        </p:blipFill>
        <p:spPr>
          <a:xfrm>
            <a:off x="4576917" y="2592215"/>
            <a:ext cx="609218" cy="3245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29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Superviser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46A14747-565A-4189-8050-2B8192696D9B}"/>
              </a:ext>
            </a:extLst>
          </p:cNvPr>
          <p:cNvSpPr txBox="1"/>
          <p:nvPr/>
        </p:nvSpPr>
        <p:spPr>
          <a:xfrm>
            <a:off x="-97120" y="6424982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1318040-16A9-44AE-A4B8-9DE130B50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0" r="13792" b="5724"/>
          <a:stretch/>
        </p:blipFill>
        <p:spPr>
          <a:xfrm>
            <a:off x="956126" y="1241994"/>
            <a:ext cx="7621817" cy="557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Définition - Qu'est-ce qu'un Escape Game - Escape Game Maison">
            <a:extLst>
              <a:ext uri="{FF2B5EF4-FFF2-40B4-BE49-F238E27FC236}">
                <a16:creationId xmlns:a16="http://schemas.microsoft.com/office/drawing/2014/main" id="{99CB1344-BEA8-4534-B359-D8AFFC5F1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1"/>
          <a:stretch/>
        </p:blipFill>
        <p:spPr bwMode="auto">
          <a:xfrm>
            <a:off x="3297664" y="2535928"/>
            <a:ext cx="4954795" cy="35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7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Récupérer l’image de la caméra IP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46A14747-565A-4189-8050-2B8192696D9B}"/>
              </a:ext>
            </a:extLst>
          </p:cNvPr>
          <p:cNvSpPr txBox="1"/>
          <p:nvPr/>
        </p:nvSpPr>
        <p:spPr>
          <a:xfrm>
            <a:off x="-97120" y="6424982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7D164B31-6A01-459B-9C65-A4048C7A07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37727" y="1927856"/>
            <a:ext cx="6603681" cy="277557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C16751A2-29C2-4B9D-AC48-6BF6B521C10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37727" y="3678638"/>
            <a:ext cx="6748461" cy="270628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FF4B80D8-B6B7-448F-884D-DE5A955AF21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50218" y="3979714"/>
            <a:ext cx="6632550" cy="12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74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Envoi d’indice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C91571F8-2CB9-4BE2-A945-5F73EED5013D}"/>
              </a:ext>
            </a:extLst>
          </p:cNvPr>
          <p:cNvSpPr txBox="1"/>
          <p:nvPr/>
        </p:nvSpPr>
        <p:spPr>
          <a:xfrm>
            <a:off x="-97120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9A842C-C0EF-4781-ABF0-4E1C19D30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13" t="14399" r="35834" b="20761"/>
          <a:stretch/>
        </p:blipFill>
        <p:spPr>
          <a:xfrm>
            <a:off x="3104139" y="1307680"/>
            <a:ext cx="4196071" cy="5376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651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Fin de partie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C91571F8-2CB9-4BE2-A945-5F73EED5013D}"/>
              </a:ext>
            </a:extLst>
          </p:cNvPr>
          <p:cNvSpPr txBox="1"/>
          <p:nvPr/>
        </p:nvSpPr>
        <p:spPr>
          <a:xfrm>
            <a:off x="-97120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6DC5C4-04CC-498E-8B2B-CE382FFC8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79" t="14706" r="35820" b="20788"/>
          <a:stretch/>
        </p:blipFill>
        <p:spPr>
          <a:xfrm>
            <a:off x="452197" y="1139825"/>
            <a:ext cx="4187431" cy="5347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7C2DCF-AAC2-46C5-9F28-FD39C230B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05" t="20278" r="57738" b="14895"/>
          <a:stretch/>
        </p:blipFill>
        <p:spPr>
          <a:xfrm>
            <a:off x="5083559" y="1394806"/>
            <a:ext cx="4187431" cy="5027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698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Récupération du classement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C91571F8-2CB9-4BE2-A945-5F73EED5013D}"/>
              </a:ext>
            </a:extLst>
          </p:cNvPr>
          <p:cNvSpPr txBox="1"/>
          <p:nvPr/>
        </p:nvSpPr>
        <p:spPr>
          <a:xfrm>
            <a:off x="-97120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FE9103B2-AEFC-4B72-B468-E746EDBD2E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8" y="1845249"/>
            <a:ext cx="8545994" cy="43655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42B7B6-D709-4946-AE51-17DC29E0C3D4}"/>
              </a:ext>
            </a:extLst>
          </p:cNvPr>
          <p:cNvSpPr/>
          <p:nvPr/>
        </p:nvSpPr>
        <p:spPr>
          <a:xfrm>
            <a:off x="510348" y="2298845"/>
            <a:ext cx="8510989" cy="1415905"/>
          </a:xfrm>
          <a:prstGeom prst="rect">
            <a:avLst/>
          </a:prstGeom>
          <a:solidFill>
            <a:srgbClr val="00B05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965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E4D560C-9537-428C-82EA-D1E94E276955}"/>
              </a:ext>
            </a:extLst>
          </p:cNvPr>
          <p:cNvSpPr txBox="1"/>
          <p:nvPr/>
        </p:nvSpPr>
        <p:spPr>
          <a:xfrm>
            <a:off x="3243412" y="191641"/>
            <a:ext cx="4427483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Eras Medium ITC" panose="020B0602030504020804" pitchFamily="34" charset="0"/>
              </a:rPr>
              <a:t>Diagramme de séquence : </a:t>
            </a:r>
            <a:r>
              <a:rPr lang="fr-FR" sz="20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Envoi d’un message</a:t>
            </a:r>
            <a:endParaRPr lang="fr-FR" sz="2400" b="1" dirty="0">
              <a:solidFill>
                <a:srgbClr val="A41258"/>
              </a:solidFill>
              <a:latin typeface="Eras Medium ITC" panose="020B06020305040208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CA6553D-5D78-47C1-A6DF-437DC71DD419}"/>
              </a:ext>
            </a:extLst>
          </p:cNvPr>
          <p:cNvSpPr txBox="1"/>
          <p:nvPr/>
        </p:nvSpPr>
        <p:spPr>
          <a:xfrm>
            <a:off x="-89822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D4CBA2-AA8E-4C8D-8100-A2755CC4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00" y="1564121"/>
            <a:ext cx="9546660" cy="529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3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ZoneTexte 40">
            <a:extLst>
              <a:ext uri="{FF2B5EF4-FFF2-40B4-BE49-F238E27FC236}">
                <a16:creationId xmlns:a16="http://schemas.microsoft.com/office/drawing/2014/main" id="{3A93F50E-5C50-4400-B84D-0DB8D4CEC126}"/>
              </a:ext>
            </a:extLst>
          </p:cNvPr>
          <p:cNvSpPr txBox="1"/>
          <p:nvPr/>
        </p:nvSpPr>
        <p:spPr>
          <a:xfrm>
            <a:off x="-15183" y="645079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19AEDB8A-0EE5-4697-AB9B-1B09E066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50" y="-10254"/>
            <a:ext cx="9408989" cy="580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0224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associée">
            <a:extLst>
              <a:ext uri="{FF2B5EF4-FFF2-40B4-BE49-F238E27FC236}">
                <a16:creationId xmlns:a16="http://schemas.microsoft.com/office/drawing/2014/main" id="{95126ADC-26EA-4F2A-B6E4-15795E0B9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42EBA89-E492-4F54-950B-EB61B6EC7836}"/>
              </a:ext>
            </a:extLst>
          </p:cNvPr>
          <p:cNvSpPr txBox="1"/>
          <p:nvPr/>
        </p:nvSpPr>
        <p:spPr>
          <a:xfrm>
            <a:off x="3560382" y="125069"/>
            <a:ext cx="3498340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Eras Medium ITC" panose="020B0602030504020804" pitchFamily="34" charset="0"/>
              </a:rPr>
              <a:t>Diagramme de classes :</a:t>
            </a:r>
            <a:endParaRPr lang="fr-FR" sz="2000" b="1" dirty="0">
              <a:solidFill>
                <a:srgbClr val="A41258"/>
              </a:solidFill>
              <a:latin typeface="Eras Medium ITC" panose="020B0602030504020804" pitchFamily="34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E47BF98-8266-422E-8408-41B39FB6BED9}"/>
              </a:ext>
            </a:extLst>
          </p:cNvPr>
          <p:cNvSpPr txBox="1"/>
          <p:nvPr/>
        </p:nvSpPr>
        <p:spPr>
          <a:xfrm>
            <a:off x="-53144" y="6420953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E7A1399-FC36-49EF-9865-C13949D38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0" y="776989"/>
            <a:ext cx="9768113" cy="59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1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8F7C7D2-1B30-482E-9E67-C1402E31F3BD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Physique Appliquée –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Étude théorique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4" name="Picture 2" descr="Image associée">
            <a:extLst>
              <a:ext uri="{FF2B5EF4-FFF2-40B4-BE49-F238E27FC236}">
                <a16:creationId xmlns:a16="http://schemas.microsoft.com/office/drawing/2014/main" id="{21A5E8FA-1649-4D11-909C-9C830D199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9A7C055-03D6-48F9-B2F5-4045BC0F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3" t="32197" r="21193" b="8082"/>
          <a:stretch/>
        </p:blipFill>
        <p:spPr>
          <a:xfrm>
            <a:off x="0" y="828980"/>
            <a:ext cx="6116687" cy="335840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B7DDEF3-195E-4126-AEAF-73637C726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15" t="37122" r="12769" b="47897"/>
          <a:stretch/>
        </p:blipFill>
        <p:spPr>
          <a:xfrm>
            <a:off x="433340" y="4418076"/>
            <a:ext cx="5683347" cy="10269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BF11392-0736-4AAB-BE78-FD9C18DB9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563" y="5503483"/>
            <a:ext cx="2210928" cy="1211082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5F01913-A4CD-4181-B6AE-333F4117A96A}"/>
              </a:ext>
            </a:extLst>
          </p:cNvPr>
          <p:cNvSpPr/>
          <p:nvPr/>
        </p:nvSpPr>
        <p:spPr>
          <a:xfrm>
            <a:off x="6380396" y="1012874"/>
            <a:ext cx="45719" cy="5514535"/>
          </a:xfrm>
          <a:prstGeom prst="roundRect">
            <a:avLst/>
          </a:prstGeom>
          <a:solidFill>
            <a:srgbClr val="A41258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2D8AC89-3C24-46F4-859C-6A688B4DE672}"/>
              </a:ext>
            </a:extLst>
          </p:cNvPr>
          <p:cNvSpPr/>
          <p:nvPr/>
        </p:nvSpPr>
        <p:spPr>
          <a:xfrm>
            <a:off x="6403255" y="2462464"/>
            <a:ext cx="1472501" cy="45719"/>
          </a:xfrm>
          <a:prstGeom prst="roundRect">
            <a:avLst/>
          </a:prstGeom>
          <a:solidFill>
            <a:srgbClr val="A41258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83092F0-E7D9-4FA8-A155-990C123B0AB4}"/>
              </a:ext>
            </a:extLst>
          </p:cNvPr>
          <p:cNvSpPr/>
          <p:nvPr/>
        </p:nvSpPr>
        <p:spPr>
          <a:xfrm>
            <a:off x="6426115" y="4338406"/>
            <a:ext cx="1472501" cy="45719"/>
          </a:xfrm>
          <a:prstGeom prst="roundRect">
            <a:avLst/>
          </a:prstGeom>
          <a:solidFill>
            <a:srgbClr val="A41258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D613575-9AFB-4D62-9BA0-C51C218F4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977" y="1304078"/>
            <a:ext cx="2689750" cy="109329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887457B-7DE1-4AC4-A69C-D32BD9C5D8EF}"/>
              </a:ext>
            </a:extLst>
          </p:cNvPr>
          <p:cNvSpPr txBox="1"/>
          <p:nvPr/>
        </p:nvSpPr>
        <p:spPr>
          <a:xfrm>
            <a:off x="6505673" y="900432"/>
            <a:ext cx="1537061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Eras Medium ITC" panose="020B0602030504020804" pitchFamily="34" charset="0"/>
              </a:rPr>
              <a:t>Camera IP :</a:t>
            </a:r>
            <a:endParaRPr lang="fr-FR" sz="1400" dirty="0">
              <a:latin typeface="Eras Medium ITC" panose="020B06020305040208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4A2593B-48E6-4A5D-8700-D6F51434F851}"/>
              </a:ext>
            </a:extLst>
          </p:cNvPr>
          <p:cNvSpPr txBox="1"/>
          <p:nvPr/>
        </p:nvSpPr>
        <p:spPr>
          <a:xfrm>
            <a:off x="6610977" y="2559022"/>
            <a:ext cx="1537061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Eras Medium ITC" panose="020B0602030504020804" pitchFamily="34" charset="0"/>
              </a:rPr>
              <a:t>Afficheur LCD :</a:t>
            </a:r>
            <a:endParaRPr lang="fr-FR" sz="1400" dirty="0">
              <a:latin typeface="Eras Medium ITC" panose="020B06020305040208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CCA9EAA-960A-451D-9E5F-AC03343C42DB}"/>
              </a:ext>
            </a:extLst>
          </p:cNvPr>
          <p:cNvSpPr txBox="1"/>
          <p:nvPr/>
        </p:nvSpPr>
        <p:spPr>
          <a:xfrm>
            <a:off x="6549497" y="4467231"/>
            <a:ext cx="2652518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Eras Medium ITC" panose="020B0602030504020804" pitchFamily="34" charset="0"/>
              </a:rPr>
              <a:t>Sous-Système Médaillons :</a:t>
            </a:r>
            <a:endParaRPr lang="fr-FR" sz="1400" dirty="0">
              <a:latin typeface="Eras Medium ITC" panose="020B0602030504020804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7C46625-7390-48DF-9955-C8DE226FD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977" y="2987555"/>
            <a:ext cx="2652518" cy="10683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5071AF3-8316-481C-99F0-FDFE5EA9DF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977" y="4886714"/>
            <a:ext cx="2652518" cy="10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9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582123C-25BF-42F1-97F8-35FFB48DFFAA}"/>
              </a:ext>
            </a:extLst>
          </p:cNvPr>
          <p:cNvSpPr txBox="1"/>
          <p:nvPr/>
        </p:nvSpPr>
        <p:spPr>
          <a:xfrm>
            <a:off x="2497873" y="143435"/>
            <a:ext cx="6188927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Planification Gantt           </a:t>
            </a:r>
            <a:r>
              <a:rPr lang="fr-FR" sz="32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Partie commune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12B15C4-79FA-4966-8D88-BD60FB5BE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8029"/>
            <a:ext cx="9890614" cy="1909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FA1C4999-4C72-456A-BFF1-A458813D7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2053"/>
            <a:ext cx="9983371" cy="2236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13287238-2796-498D-8A8F-08DEC3929B52}"/>
              </a:ext>
            </a:extLst>
          </p:cNvPr>
          <p:cNvSpPr txBox="1"/>
          <p:nvPr/>
        </p:nvSpPr>
        <p:spPr>
          <a:xfrm>
            <a:off x="0" y="6461025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77974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865E19C-F420-4342-965A-397CFA370BDA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Déroulement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712986F-15D9-48D1-A16C-E324A49A43D4}"/>
              </a:ext>
            </a:extLst>
          </p:cNvPr>
          <p:cNvSpPr/>
          <p:nvPr/>
        </p:nvSpPr>
        <p:spPr>
          <a:xfrm>
            <a:off x="504125" y="3049465"/>
            <a:ext cx="913554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371ADA4-FD5B-451E-A914-DB5BD5EAFA4F}"/>
              </a:ext>
            </a:extLst>
          </p:cNvPr>
          <p:cNvSpPr/>
          <p:nvPr/>
        </p:nvSpPr>
        <p:spPr>
          <a:xfrm>
            <a:off x="215109" y="2861453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4923205-BBFF-4D38-A95E-AD9114BA1F9F}"/>
              </a:ext>
            </a:extLst>
          </p:cNvPr>
          <p:cNvSpPr/>
          <p:nvPr/>
        </p:nvSpPr>
        <p:spPr>
          <a:xfrm>
            <a:off x="1835825" y="2861453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A522763-6A1C-4991-AB37-E2E4CE81E2BA}"/>
              </a:ext>
            </a:extLst>
          </p:cNvPr>
          <p:cNvSpPr/>
          <p:nvPr/>
        </p:nvSpPr>
        <p:spPr>
          <a:xfrm>
            <a:off x="2529734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AAA17D3-89D1-4A6A-8FD9-6176FA4A5D71}"/>
              </a:ext>
            </a:extLst>
          </p:cNvPr>
          <p:cNvSpPr txBox="1"/>
          <p:nvPr/>
        </p:nvSpPr>
        <p:spPr>
          <a:xfrm rot="18644952">
            <a:off x="-657" y="2110629"/>
            <a:ext cx="187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C27595-2BAE-4F9B-86F1-44E90695D8A7}"/>
              </a:ext>
            </a:extLst>
          </p:cNvPr>
          <p:cNvSpPr txBox="1"/>
          <p:nvPr/>
        </p:nvSpPr>
        <p:spPr>
          <a:xfrm rot="18644952">
            <a:off x="1653857" y="2096588"/>
            <a:ext cx="187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BB1535-1A3C-4365-9AE4-B8962F7FF42B}"/>
              </a:ext>
            </a:extLst>
          </p:cNvPr>
          <p:cNvSpPr txBox="1"/>
          <p:nvPr/>
        </p:nvSpPr>
        <p:spPr>
          <a:xfrm rot="18644952">
            <a:off x="2258773" y="1852888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E40A7B39-1DFE-4909-A257-7BF66176AFCF}"/>
              </a:ext>
            </a:extLst>
          </p:cNvPr>
          <p:cNvSpPr/>
          <p:nvPr/>
        </p:nvSpPr>
        <p:spPr>
          <a:xfrm rot="5400000">
            <a:off x="803635" y="3138666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88A0DE9-C1D4-4F62-95D3-4E56B5CB1BA7}"/>
              </a:ext>
            </a:extLst>
          </p:cNvPr>
          <p:cNvSpPr/>
          <p:nvPr/>
        </p:nvSpPr>
        <p:spPr>
          <a:xfrm rot="5400000">
            <a:off x="1126275" y="3145875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08445F2-B9BE-4329-B9E4-3003A41ED0DB}"/>
              </a:ext>
            </a:extLst>
          </p:cNvPr>
          <p:cNvSpPr/>
          <p:nvPr/>
        </p:nvSpPr>
        <p:spPr>
          <a:xfrm rot="5400000">
            <a:off x="1430815" y="3138666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05B3035-371C-4E70-9A0C-FFF664E12156}"/>
              </a:ext>
            </a:extLst>
          </p:cNvPr>
          <p:cNvSpPr txBox="1"/>
          <p:nvPr/>
        </p:nvSpPr>
        <p:spPr>
          <a:xfrm rot="18665530">
            <a:off x="-183780" y="3648926"/>
            <a:ext cx="1259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DC01E82-8C40-44D5-9F47-5BC6F6FA2D3C}"/>
              </a:ext>
            </a:extLst>
          </p:cNvPr>
          <p:cNvSpPr txBox="1"/>
          <p:nvPr/>
        </p:nvSpPr>
        <p:spPr>
          <a:xfrm rot="18665530">
            <a:off x="-176770" y="3822382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B3A7607-4394-4760-842D-452207886078}"/>
              </a:ext>
            </a:extLst>
          </p:cNvPr>
          <p:cNvSpPr txBox="1"/>
          <p:nvPr/>
        </p:nvSpPr>
        <p:spPr>
          <a:xfrm rot="18665530">
            <a:off x="182030" y="3842762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3C8B581-FAC8-415B-8069-B2A5192EE081}"/>
              </a:ext>
            </a:extLst>
          </p:cNvPr>
          <p:cNvSpPr txBox="1"/>
          <p:nvPr/>
        </p:nvSpPr>
        <p:spPr>
          <a:xfrm>
            <a:off x="32495" y="6488668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77859528-257C-4FA3-AA91-91FCD2774741}"/>
              </a:ext>
            </a:extLst>
          </p:cNvPr>
          <p:cNvSpPr/>
          <p:nvPr/>
        </p:nvSpPr>
        <p:spPr>
          <a:xfrm>
            <a:off x="3223643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33C15A8-C374-4F5B-B0D3-E47462EFCBF7}"/>
              </a:ext>
            </a:extLst>
          </p:cNvPr>
          <p:cNvSpPr txBox="1"/>
          <p:nvPr/>
        </p:nvSpPr>
        <p:spPr>
          <a:xfrm rot="18644952">
            <a:off x="2739088" y="2098872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9A34219B-D549-4D9D-AB83-CE2984E0BF2A}"/>
              </a:ext>
            </a:extLst>
          </p:cNvPr>
          <p:cNvSpPr/>
          <p:nvPr/>
        </p:nvSpPr>
        <p:spPr>
          <a:xfrm rot="5400000">
            <a:off x="3835183" y="3145875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269EE8FA-044C-41DC-93AB-84AAA3C919B7}"/>
              </a:ext>
            </a:extLst>
          </p:cNvPr>
          <p:cNvSpPr/>
          <p:nvPr/>
        </p:nvSpPr>
        <p:spPr>
          <a:xfrm rot="5400000">
            <a:off x="4157850" y="3145875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6DF9ADEA-67D7-474A-895F-79C9B620E372}"/>
              </a:ext>
            </a:extLst>
          </p:cNvPr>
          <p:cNvSpPr/>
          <p:nvPr/>
        </p:nvSpPr>
        <p:spPr>
          <a:xfrm rot="5400000">
            <a:off x="4464237" y="3152470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F7D37165-6955-457F-96D0-47F6D710A941}"/>
              </a:ext>
            </a:extLst>
          </p:cNvPr>
          <p:cNvSpPr/>
          <p:nvPr/>
        </p:nvSpPr>
        <p:spPr>
          <a:xfrm rot="5400000">
            <a:off x="4778717" y="3146090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5076B304-F6EA-4B95-89C2-35D4C386D04E}"/>
              </a:ext>
            </a:extLst>
          </p:cNvPr>
          <p:cNvSpPr/>
          <p:nvPr/>
        </p:nvSpPr>
        <p:spPr>
          <a:xfrm rot="5400000">
            <a:off x="5127959" y="3152470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BFDEF76-DAC7-45BC-95E7-CD2F73138051}"/>
              </a:ext>
            </a:extLst>
          </p:cNvPr>
          <p:cNvSpPr/>
          <p:nvPr/>
        </p:nvSpPr>
        <p:spPr>
          <a:xfrm rot="5400000">
            <a:off x="5481390" y="3152470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654CFE47-4EC1-4A19-AC82-16DEA0B377A2}"/>
              </a:ext>
            </a:extLst>
          </p:cNvPr>
          <p:cNvSpPr/>
          <p:nvPr/>
        </p:nvSpPr>
        <p:spPr>
          <a:xfrm rot="5400000">
            <a:off x="5795870" y="3152470"/>
            <a:ext cx="225112" cy="60374"/>
          </a:xfrm>
          <a:prstGeom prst="roundRect">
            <a:avLst>
              <a:gd name="adj" fmla="val 50000"/>
            </a:avLst>
          </a:prstGeom>
          <a:solidFill>
            <a:srgbClr val="A31257"/>
          </a:solidFill>
          <a:ln>
            <a:solidFill>
              <a:srgbClr val="A4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7D4DBF32-2785-4764-8392-B13E33E12D79}"/>
              </a:ext>
            </a:extLst>
          </p:cNvPr>
          <p:cNvSpPr txBox="1"/>
          <p:nvPr/>
        </p:nvSpPr>
        <p:spPr>
          <a:xfrm rot="18665530">
            <a:off x="2483948" y="3806748"/>
            <a:ext cx="173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0A81212-40B6-4FD9-AAEC-675A9FDDA06D}"/>
              </a:ext>
            </a:extLst>
          </p:cNvPr>
          <p:cNvSpPr txBox="1"/>
          <p:nvPr/>
        </p:nvSpPr>
        <p:spPr>
          <a:xfrm rot="18665530">
            <a:off x="2411211" y="4046035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avec la BDD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B6470E9-FA4B-49E3-87CE-28BA8C9946FA}"/>
              </a:ext>
            </a:extLst>
          </p:cNvPr>
          <p:cNvSpPr txBox="1"/>
          <p:nvPr/>
        </p:nvSpPr>
        <p:spPr>
          <a:xfrm rot="18665530">
            <a:off x="2735819" y="4035820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7E22FC0-C0D1-4D02-B07F-03295B24EA48}"/>
              </a:ext>
            </a:extLst>
          </p:cNvPr>
          <p:cNvSpPr txBox="1"/>
          <p:nvPr/>
        </p:nvSpPr>
        <p:spPr>
          <a:xfrm rot="18665530">
            <a:off x="3055223" y="4021781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Récupération de l’image 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36DDDE7E-AAE3-431F-9819-61AD9A1A46D8}"/>
              </a:ext>
            </a:extLst>
          </p:cNvPr>
          <p:cNvSpPr txBox="1"/>
          <p:nvPr/>
        </p:nvSpPr>
        <p:spPr>
          <a:xfrm rot="18665530">
            <a:off x="3425109" y="4021780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3BE3723-BE7A-43E8-B798-0CD7AA270203}"/>
              </a:ext>
            </a:extLst>
          </p:cNvPr>
          <p:cNvSpPr txBox="1"/>
          <p:nvPr/>
        </p:nvSpPr>
        <p:spPr>
          <a:xfrm rot="18665530">
            <a:off x="3730096" y="4008539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FB3744EF-0545-468D-A38F-9CB2BE0B71E7}"/>
              </a:ext>
            </a:extLst>
          </p:cNvPr>
          <p:cNvSpPr txBox="1"/>
          <p:nvPr/>
        </p:nvSpPr>
        <p:spPr>
          <a:xfrm rot="18665530">
            <a:off x="4035084" y="4035819"/>
            <a:ext cx="226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B8D6CD42-5E40-4237-A4A9-238538D5D1B5}"/>
              </a:ext>
            </a:extLst>
          </p:cNvPr>
          <p:cNvSpPr/>
          <p:nvPr/>
        </p:nvSpPr>
        <p:spPr>
          <a:xfrm>
            <a:off x="6276345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CE1AA51B-200D-4534-947D-B8ED2C4EE743}"/>
              </a:ext>
            </a:extLst>
          </p:cNvPr>
          <p:cNvSpPr/>
          <p:nvPr/>
        </p:nvSpPr>
        <p:spPr>
          <a:xfrm>
            <a:off x="7031219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2E0C12C7-4026-45C4-BABE-7570D652466C}"/>
              </a:ext>
            </a:extLst>
          </p:cNvPr>
          <p:cNvSpPr/>
          <p:nvPr/>
        </p:nvSpPr>
        <p:spPr>
          <a:xfrm>
            <a:off x="7786093" y="2858815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01B1616E-6384-4AC6-B76B-1A29969F9DB2}"/>
              </a:ext>
            </a:extLst>
          </p:cNvPr>
          <p:cNvSpPr/>
          <p:nvPr/>
        </p:nvSpPr>
        <p:spPr>
          <a:xfrm>
            <a:off x="8540967" y="2863624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5942D1F0-E141-40A6-BF3E-12465FAC5378}"/>
              </a:ext>
            </a:extLst>
          </p:cNvPr>
          <p:cNvSpPr/>
          <p:nvPr/>
        </p:nvSpPr>
        <p:spPr>
          <a:xfrm>
            <a:off x="9304561" y="2851902"/>
            <a:ext cx="426729" cy="436398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B0888803-36CF-4A5C-A610-F691741D4217}"/>
              </a:ext>
            </a:extLst>
          </p:cNvPr>
          <p:cNvSpPr txBox="1"/>
          <p:nvPr/>
        </p:nvSpPr>
        <p:spPr>
          <a:xfrm rot="18644952">
            <a:off x="5638933" y="2246464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0EEA80E2-29D5-41FB-AE09-7745884DB0BC}"/>
              </a:ext>
            </a:extLst>
          </p:cNvPr>
          <p:cNvSpPr txBox="1"/>
          <p:nvPr/>
        </p:nvSpPr>
        <p:spPr>
          <a:xfrm rot="18644952">
            <a:off x="6298700" y="2340289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C6B65D48-6DE4-49ED-B7F7-DF55BCFFCB03}"/>
              </a:ext>
            </a:extLst>
          </p:cNvPr>
          <p:cNvSpPr txBox="1"/>
          <p:nvPr/>
        </p:nvSpPr>
        <p:spPr>
          <a:xfrm rot="18644952">
            <a:off x="7265962" y="2112677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F0C107C-5C2F-4825-AE69-8D28A357B29D}"/>
              </a:ext>
            </a:extLst>
          </p:cNvPr>
          <p:cNvSpPr txBox="1"/>
          <p:nvPr/>
        </p:nvSpPr>
        <p:spPr>
          <a:xfrm rot="18644952">
            <a:off x="7415633" y="2823545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8FBCF5A2-866C-4BAE-A753-40BB03ABB580}"/>
              </a:ext>
            </a:extLst>
          </p:cNvPr>
          <p:cNvSpPr txBox="1"/>
          <p:nvPr/>
        </p:nvSpPr>
        <p:spPr>
          <a:xfrm rot="18644952">
            <a:off x="8469655" y="2468112"/>
            <a:ext cx="251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/ Suivi</a:t>
            </a:r>
          </a:p>
        </p:txBody>
      </p:sp>
    </p:spTree>
    <p:extLst>
      <p:ext uri="{BB962C8B-B14F-4D97-AF65-F5344CB8AC3E}">
        <p14:creationId xmlns:p14="http://schemas.microsoft.com/office/powerpoint/2010/main" val="247603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582123C-25BF-42F1-97F8-35FFB48DFFAA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Planification Gantt -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Partie personnelle 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6C9B6DA-3D2F-44E1-8F81-AEBD94181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403"/>
          <a:stretch/>
        </p:blipFill>
        <p:spPr>
          <a:xfrm>
            <a:off x="111708" y="1607574"/>
            <a:ext cx="9214227" cy="688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59538CA6-34CF-4D78-B829-B11BEF8E0498}"/>
              </a:ext>
            </a:extLst>
          </p:cNvPr>
          <p:cNvSpPr txBox="1"/>
          <p:nvPr/>
        </p:nvSpPr>
        <p:spPr>
          <a:xfrm>
            <a:off x="-97120" y="6425531"/>
            <a:ext cx="4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923F1530-7EA0-4439-B77C-14AAE20CC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97" b="74669"/>
          <a:stretch/>
        </p:blipFill>
        <p:spPr>
          <a:xfrm>
            <a:off x="111708" y="2688079"/>
            <a:ext cx="9214227" cy="815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48569626-8C5D-4A37-94EC-0CA3FEAE8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90" b="58013"/>
          <a:stretch/>
        </p:blipFill>
        <p:spPr>
          <a:xfrm>
            <a:off x="87199" y="3919295"/>
            <a:ext cx="9214227" cy="990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4E8DBBA9-B486-4D40-8C57-D6D08AD06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04" b="49251"/>
          <a:stretch/>
        </p:blipFill>
        <p:spPr>
          <a:xfrm>
            <a:off x="111707" y="5367355"/>
            <a:ext cx="9214227" cy="50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2172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associée">
            <a:extLst>
              <a:ext uri="{FF2B5EF4-FFF2-40B4-BE49-F238E27FC236}">
                <a16:creationId xmlns:a16="http://schemas.microsoft.com/office/drawing/2014/main" id="{9758949A-29D7-49F3-998D-1FE21CF6F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5F606AF-61D4-4A1F-A7D6-021438E8F927}"/>
              </a:ext>
            </a:extLst>
          </p:cNvPr>
          <p:cNvSpPr txBox="1"/>
          <p:nvPr/>
        </p:nvSpPr>
        <p:spPr>
          <a:xfrm>
            <a:off x="2477079" y="168260"/>
            <a:ext cx="684885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Eras Medium ITC" panose="020B0602030504020804" pitchFamily="34" charset="0"/>
              </a:rPr>
              <a:t>Suivi régulier –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Journal d’activités </a:t>
            </a:r>
            <a:r>
              <a:rPr lang="fr-FR" sz="2800" b="1" dirty="0">
                <a:latin typeface="Eras Medium ITC" panose="020B06020305040208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05658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8680FA50-09CB-4762-840F-59359D314EE6}"/>
              </a:ext>
            </a:extLst>
          </p:cNvPr>
          <p:cNvSpPr/>
          <p:nvPr/>
        </p:nvSpPr>
        <p:spPr>
          <a:xfrm>
            <a:off x="11782810" y="1022638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DB05532A-1E62-4869-B0CD-457C8C100E8D}"/>
              </a:ext>
            </a:extLst>
          </p:cNvPr>
          <p:cNvSpPr/>
          <p:nvPr/>
        </p:nvSpPr>
        <p:spPr>
          <a:xfrm>
            <a:off x="11782811" y="808982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82C3BEEF-E4AB-439D-AB25-3F975A1A8383}"/>
              </a:ext>
            </a:extLst>
          </p:cNvPr>
          <p:cNvSpPr/>
          <p:nvPr/>
        </p:nvSpPr>
        <p:spPr>
          <a:xfrm>
            <a:off x="11780105" y="596427"/>
            <a:ext cx="137445" cy="71437"/>
          </a:xfrm>
          <a:prstGeom prst="flowChartTerminator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0E88E4-C59A-4F33-A331-17F09767646F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Présentation du </a:t>
            </a:r>
            <a:r>
              <a:rPr lang="fr-FR" sz="3600" b="1" dirty="0">
                <a:solidFill>
                  <a:srgbClr val="A31257"/>
                </a:solidFill>
                <a:latin typeface="Eras Medium ITC" panose="020B0602030504020804" pitchFamily="34" charset="0"/>
              </a:rPr>
              <a:t>projet</a:t>
            </a:r>
            <a:r>
              <a:rPr lang="fr-FR" sz="3600" b="1" dirty="0">
                <a:latin typeface="Eras Medium ITC" panose="020B0602030504020804" pitchFamily="34" charset="0"/>
              </a:rPr>
              <a:t>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97602B-3888-4148-A07F-260085A43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"/>
          <a:stretch/>
        </p:blipFill>
        <p:spPr>
          <a:xfrm>
            <a:off x="0" y="936993"/>
            <a:ext cx="8954429" cy="591430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4D120A1-E8E3-4251-AF0E-3375AFF9ACF8}"/>
              </a:ext>
            </a:extLst>
          </p:cNvPr>
          <p:cNvSpPr/>
          <p:nvPr/>
        </p:nvSpPr>
        <p:spPr>
          <a:xfrm>
            <a:off x="11740896" y="143435"/>
            <a:ext cx="307668" cy="317709"/>
          </a:xfrm>
          <a:prstGeom prst="ellipse">
            <a:avLst/>
          </a:prstGeom>
          <a:solidFill>
            <a:srgbClr val="A312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AD2E6-F58B-444D-83A0-C89C3228905D}"/>
              </a:ext>
            </a:extLst>
          </p:cNvPr>
          <p:cNvSpPr/>
          <p:nvPr/>
        </p:nvSpPr>
        <p:spPr>
          <a:xfrm>
            <a:off x="11861348" y="325214"/>
            <a:ext cx="55883" cy="6446174"/>
          </a:xfrm>
          <a:prstGeom prst="rect">
            <a:avLst/>
          </a:prstGeom>
          <a:solidFill>
            <a:srgbClr val="A31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58482BA-511E-42F0-9AB3-8B528F37FD0C}"/>
              </a:ext>
            </a:extLst>
          </p:cNvPr>
          <p:cNvSpPr txBox="1"/>
          <p:nvPr/>
        </p:nvSpPr>
        <p:spPr>
          <a:xfrm>
            <a:off x="9863775" y="181652"/>
            <a:ext cx="1874223" cy="26161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2856E73-C177-4EF7-8F16-6760CDE6F2E2}"/>
              </a:ext>
            </a:extLst>
          </p:cNvPr>
          <p:cNvSpPr txBox="1"/>
          <p:nvPr/>
        </p:nvSpPr>
        <p:spPr>
          <a:xfrm>
            <a:off x="9926211" y="50769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global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D88F773-82B7-4917-B730-EBA464D49944}"/>
              </a:ext>
            </a:extLst>
          </p:cNvPr>
          <p:cNvSpPr txBox="1"/>
          <p:nvPr/>
        </p:nvSpPr>
        <p:spPr>
          <a:xfrm>
            <a:off x="9946504" y="72713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 personnalisé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4834D40-3413-469B-98D4-3E042CA2E26D}"/>
              </a:ext>
            </a:extLst>
          </p:cNvPr>
          <p:cNvSpPr txBox="1"/>
          <p:nvPr/>
        </p:nvSpPr>
        <p:spPr>
          <a:xfrm>
            <a:off x="9941401" y="918998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Tâches personnelles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A3F0733-4849-4B28-933A-F126DB3D735F}"/>
              </a:ext>
            </a:extLst>
          </p:cNvPr>
          <p:cNvSpPr txBox="1"/>
          <p:nvPr/>
        </p:nvSpPr>
        <p:spPr>
          <a:xfrm>
            <a:off x="9865580" y="1281294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Schématisation réseau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22D78F8-F8BF-4199-8451-67A20574AD21}"/>
              </a:ext>
            </a:extLst>
          </p:cNvPr>
          <p:cNvSpPr txBox="1"/>
          <p:nvPr/>
        </p:nvSpPr>
        <p:spPr>
          <a:xfrm>
            <a:off x="9826051" y="648685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Organisation - Suivi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8386F5-3619-4FD9-9EC5-4FB94406467D}"/>
              </a:ext>
            </a:extLst>
          </p:cNvPr>
          <p:cNvSpPr/>
          <p:nvPr/>
        </p:nvSpPr>
        <p:spPr>
          <a:xfrm>
            <a:off x="11853752" y="667864"/>
            <a:ext cx="63479" cy="6103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F6777D0-3C6D-4516-8AF3-1D2B146FDFB9}"/>
              </a:ext>
            </a:extLst>
          </p:cNvPr>
          <p:cNvSpPr/>
          <p:nvPr/>
        </p:nvSpPr>
        <p:spPr>
          <a:xfrm>
            <a:off x="11740896" y="1266423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56836C2-CD4F-4DFA-A300-D890A433D132}"/>
              </a:ext>
            </a:extLst>
          </p:cNvPr>
          <p:cNvSpPr/>
          <p:nvPr/>
        </p:nvSpPr>
        <p:spPr>
          <a:xfrm>
            <a:off x="11740896" y="6476605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3AB0BB8-ABAF-496B-B8A9-521662CA9502}"/>
              </a:ext>
            </a:extLst>
          </p:cNvPr>
          <p:cNvSpPr txBox="1"/>
          <p:nvPr/>
        </p:nvSpPr>
        <p:spPr>
          <a:xfrm>
            <a:off x="0" y="6486853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659E9000-DE43-46E0-A08D-B8D4C26DE1A4}"/>
              </a:ext>
            </a:extLst>
          </p:cNvPr>
          <p:cNvSpPr/>
          <p:nvPr/>
        </p:nvSpPr>
        <p:spPr>
          <a:xfrm>
            <a:off x="11740896" y="1756480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7B564BC-D91A-422C-AB83-1DA1BD29424C}"/>
              </a:ext>
            </a:extLst>
          </p:cNvPr>
          <p:cNvSpPr txBox="1"/>
          <p:nvPr/>
        </p:nvSpPr>
        <p:spPr>
          <a:xfrm>
            <a:off x="10325100" y="1724277"/>
            <a:ext cx="1412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cas d’utilisation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DE3B5019-2DE2-4DB5-8B08-AAC9953FF7FB}"/>
              </a:ext>
            </a:extLst>
          </p:cNvPr>
          <p:cNvSpPr/>
          <p:nvPr/>
        </p:nvSpPr>
        <p:spPr>
          <a:xfrm>
            <a:off x="11735995" y="2246537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A8EDDB07-7D1F-415F-BC11-F707A87C1432}"/>
              </a:ext>
            </a:extLst>
          </p:cNvPr>
          <p:cNvSpPr txBox="1"/>
          <p:nvPr/>
        </p:nvSpPr>
        <p:spPr>
          <a:xfrm>
            <a:off x="9835431" y="226863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de supervision</a:t>
            </a:r>
          </a:p>
        </p:txBody>
      </p:sp>
      <p:sp>
        <p:nvSpPr>
          <p:cNvPr id="60" name="Organigramme : Terminateur 59">
            <a:extLst>
              <a:ext uri="{FF2B5EF4-FFF2-40B4-BE49-F238E27FC236}">
                <a16:creationId xmlns:a16="http://schemas.microsoft.com/office/drawing/2014/main" id="{9E5DF36D-20BB-4B1A-96AD-31B998A8D7F4}"/>
              </a:ext>
            </a:extLst>
          </p:cNvPr>
          <p:cNvSpPr/>
          <p:nvPr/>
        </p:nvSpPr>
        <p:spPr>
          <a:xfrm>
            <a:off x="11761093" y="290336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Organigramme : Terminateur 60">
            <a:extLst>
              <a:ext uri="{FF2B5EF4-FFF2-40B4-BE49-F238E27FC236}">
                <a16:creationId xmlns:a16="http://schemas.microsoft.com/office/drawing/2014/main" id="{39C070CD-A03A-4E4A-BD26-B8061ED87ABC}"/>
              </a:ext>
            </a:extLst>
          </p:cNvPr>
          <p:cNvSpPr/>
          <p:nvPr/>
        </p:nvSpPr>
        <p:spPr>
          <a:xfrm>
            <a:off x="11761094" y="268970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Organigramme : Terminateur 61">
            <a:extLst>
              <a:ext uri="{FF2B5EF4-FFF2-40B4-BE49-F238E27FC236}">
                <a16:creationId xmlns:a16="http://schemas.microsoft.com/office/drawing/2014/main" id="{16D211C1-41F9-44B0-8C24-D42A5B04799C}"/>
              </a:ext>
            </a:extLst>
          </p:cNvPr>
          <p:cNvSpPr/>
          <p:nvPr/>
        </p:nvSpPr>
        <p:spPr>
          <a:xfrm>
            <a:off x="11765966" y="3117017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3" name="Organigramme : Terminateur 62">
            <a:extLst>
              <a:ext uri="{FF2B5EF4-FFF2-40B4-BE49-F238E27FC236}">
                <a16:creationId xmlns:a16="http://schemas.microsoft.com/office/drawing/2014/main" id="{0327FF23-8467-4E27-90A9-700673CFB443}"/>
              </a:ext>
            </a:extLst>
          </p:cNvPr>
          <p:cNvSpPr/>
          <p:nvPr/>
        </p:nvSpPr>
        <p:spPr>
          <a:xfrm>
            <a:off x="11761092" y="3330673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4" name="Organigramme : Terminateur 63">
            <a:extLst>
              <a:ext uri="{FF2B5EF4-FFF2-40B4-BE49-F238E27FC236}">
                <a16:creationId xmlns:a16="http://schemas.microsoft.com/office/drawing/2014/main" id="{2A4D5AD6-6462-4C8F-9318-D5BF942AA002}"/>
              </a:ext>
            </a:extLst>
          </p:cNvPr>
          <p:cNvSpPr/>
          <p:nvPr/>
        </p:nvSpPr>
        <p:spPr>
          <a:xfrm>
            <a:off x="11761091" y="3539999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Organigramme : Terminateur 64">
            <a:extLst>
              <a:ext uri="{FF2B5EF4-FFF2-40B4-BE49-F238E27FC236}">
                <a16:creationId xmlns:a16="http://schemas.microsoft.com/office/drawing/2014/main" id="{6293406A-A4A0-4BC5-B635-27A6B9372B86}"/>
              </a:ext>
            </a:extLst>
          </p:cNvPr>
          <p:cNvSpPr/>
          <p:nvPr/>
        </p:nvSpPr>
        <p:spPr>
          <a:xfrm>
            <a:off x="11765966" y="3753655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Organigramme : Terminateur 65">
            <a:extLst>
              <a:ext uri="{FF2B5EF4-FFF2-40B4-BE49-F238E27FC236}">
                <a16:creationId xmlns:a16="http://schemas.microsoft.com/office/drawing/2014/main" id="{ABFAA59D-CD15-4E04-80E2-15F6EE6AF373}"/>
              </a:ext>
            </a:extLst>
          </p:cNvPr>
          <p:cNvSpPr/>
          <p:nvPr/>
        </p:nvSpPr>
        <p:spPr>
          <a:xfrm>
            <a:off x="11765966" y="3967311"/>
            <a:ext cx="137445" cy="71437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04FB933B-F41F-4FBA-AA49-F4DDDD475741}"/>
              </a:ext>
            </a:extLst>
          </p:cNvPr>
          <p:cNvSpPr txBox="1"/>
          <p:nvPr/>
        </p:nvSpPr>
        <p:spPr>
          <a:xfrm>
            <a:off x="9919303" y="2579223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Lancer une partie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0CDDC0B8-FDC2-4BB7-AC47-240BDCD331AA}"/>
              </a:ext>
            </a:extLst>
          </p:cNvPr>
          <p:cNvSpPr txBox="1"/>
          <p:nvPr/>
        </p:nvSpPr>
        <p:spPr>
          <a:xfrm>
            <a:off x="9919303" y="2800765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Com. avec la BDD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8B5D12E-7830-47A3-A90A-486D3EBBFF10}"/>
              </a:ext>
            </a:extLst>
          </p:cNvPr>
          <p:cNvSpPr txBox="1"/>
          <p:nvPr/>
        </p:nvSpPr>
        <p:spPr>
          <a:xfrm>
            <a:off x="9933198" y="301560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Superviser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4D8B8A3B-9CEE-4DAC-A9A3-E88109E851EF}"/>
              </a:ext>
            </a:extLst>
          </p:cNvPr>
          <p:cNvSpPr txBox="1"/>
          <p:nvPr/>
        </p:nvSpPr>
        <p:spPr>
          <a:xfrm>
            <a:off x="9905882" y="3233421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 err="1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Recup</a:t>
            </a:r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image de caméra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026D3C67-FF2A-4543-B420-E9E70D866FA5}"/>
              </a:ext>
            </a:extLst>
          </p:cNvPr>
          <p:cNvSpPr txBox="1"/>
          <p:nvPr/>
        </p:nvSpPr>
        <p:spPr>
          <a:xfrm>
            <a:off x="9926211" y="3441426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Envoi d’indice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3F62FDE1-24D7-43A3-B779-2F665BB8DE60}"/>
              </a:ext>
            </a:extLst>
          </p:cNvPr>
          <p:cNvSpPr txBox="1"/>
          <p:nvPr/>
        </p:nvSpPr>
        <p:spPr>
          <a:xfrm>
            <a:off x="9933121" y="3652369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 de partie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20636CE7-877E-4B85-B8F5-BFEB9EB8BBE8}"/>
              </a:ext>
            </a:extLst>
          </p:cNvPr>
          <p:cNvSpPr txBox="1"/>
          <p:nvPr/>
        </p:nvSpPr>
        <p:spPr>
          <a:xfrm>
            <a:off x="9933121" y="3863470"/>
            <a:ext cx="187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Classement</a:t>
            </a: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45AC35CA-8402-4130-BEFA-D146C4A0ADB5}"/>
              </a:ext>
            </a:extLst>
          </p:cNvPr>
          <p:cNvSpPr/>
          <p:nvPr/>
        </p:nvSpPr>
        <p:spPr>
          <a:xfrm>
            <a:off x="11731657" y="4199354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B3B8D7DE-E4A5-421C-84E5-D1D8AD17DB17}"/>
              </a:ext>
            </a:extLst>
          </p:cNvPr>
          <p:cNvSpPr txBox="1"/>
          <p:nvPr/>
        </p:nvSpPr>
        <p:spPr>
          <a:xfrm>
            <a:off x="9786225" y="4224815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séquence</a:t>
            </a: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1AFA7EE8-3BD3-4FA9-B57A-B36D8004160E}"/>
              </a:ext>
            </a:extLst>
          </p:cNvPr>
          <p:cNvSpPr/>
          <p:nvPr/>
        </p:nvSpPr>
        <p:spPr>
          <a:xfrm>
            <a:off x="11746802" y="4732470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B15EDAE2-9DFC-47FB-AE92-F7B8DD40B0EF}"/>
              </a:ext>
            </a:extLst>
          </p:cNvPr>
          <p:cNvSpPr txBox="1"/>
          <p:nvPr/>
        </p:nvSpPr>
        <p:spPr>
          <a:xfrm>
            <a:off x="9792689" y="4746594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Diagramme de classes</a:t>
            </a: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BC78F027-FC5E-4473-B783-F8ECA8F59A9A}"/>
              </a:ext>
            </a:extLst>
          </p:cNvPr>
          <p:cNvSpPr/>
          <p:nvPr/>
        </p:nvSpPr>
        <p:spPr>
          <a:xfrm>
            <a:off x="11746802" y="5306774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B88B56FA-71F2-4CAA-98C3-9A69D54C3DAA}"/>
              </a:ext>
            </a:extLst>
          </p:cNvPr>
          <p:cNvSpPr txBox="1"/>
          <p:nvPr/>
        </p:nvSpPr>
        <p:spPr>
          <a:xfrm>
            <a:off x="9786225" y="5315096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Physique Appliquée – Wi-Fi</a:t>
            </a: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12B0A99F-E22A-4E97-A7B2-C083C15370BC}"/>
              </a:ext>
            </a:extLst>
          </p:cNvPr>
          <p:cNvSpPr/>
          <p:nvPr/>
        </p:nvSpPr>
        <p:spPr>
          <a:xfrm>
            <a:off x="11731657" y="5902301"/>
            <a:ext cx="307668" cy="31770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CA50DC62-FDDD-409E-9E21-1DB82667D53D}"/>
              </a:ext>
            </a:extLst>
          </p:cNvPr>
          <p:cNvSpPr txBox="1"/>
          <p:nvPr/>
        </p:nvSpPr>
        <p:spPr>
          <a:xfrm>
            <a:off x="9785604" y="5918351"/>
            <a:ext cx="1930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i="1" dirty="0"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</p:spTree>
    <p:extLst>
      <p:ext uri="{BB962C8B-B14F-4D97-AF65-F5344CB8AC3E}">
        <p14:creationId xmlns:p14="http://schemas.microsoft.com/office/powerpoint/2010/main" val="352946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0E88E4-C59A-4F33-A331-17F09767646F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Présentation du </a:t>
            </a:r>
            <a:r>
              <a:rPr lang="fr-FR" sz="3600" b="1" dirty="0">
                <a:solidFill>
                  <a:srgbClr val="A31257"/>
                </a:solidFill>
                <a:latin typeface="Eras Medium ITC" panose="020B0602030504020804" pitchFamily="34" charset="0"/>
              </a:rPr>
              <a:t>projet</a:t>
            </a:r>
            <a:r>
              <a:rPr lang="fr-FR" sz="3600" b="1" dirty="0">
                <a:latin typeface="Eras Medium ITC" panose="020B0602030504020804" pitchFamily="34" charset="0"/>
              </a:rPr>
              <a:t>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97602B-3888-4148-A07F-260085A43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"/>
          <a:stretch/>
        </p:blipFill>
        <p:spPr>
          <a:xfrm>
            <a:off x="0" y="936993"/>
            <a:ext cx="8954429" cy="59143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0D3E06-8CC5-4656-8208-023AB114E572}"/>
              </a:ext>
            </a:extLst>
          </p:cNvPr>
          <p:cNvSpPr/>
          <p:nvPr/>
        </p:nvSpPr>
        <p:spPr>
          <a:xfrm>
            <a:off x="385590" y="1591056"/>
            <a:ext cx="2540490" cy="2555494"/>
          </a:xfrm>
          <a:prstGeom prst="rect">
            <a:avLst/>
          </a:prstGeom>
          <a:noFill/>
          <a:ln w="44450"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70C0B7-1FC1-4B91-8113-D3B6022EC77E}"/>
              </a:ext>
            </a:extLst>
          </p:cNvPr>
          <p:cNvSpPr/>
          <p:nvPr/>
        </p:nvSpPr>
        <p:spPr>
          <a:xfrm>
            <a:off x="383939" y="4135684"/>
            <a:ext cx="3354560" cy="2523598"/>
          </a:xfrm>
          <a:prstGeom prst="rect">
            <a:avLst/>
          </a:prstGeom>
          <a:noFill/>
          <a:ln w="44450"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9CBE16-0BE1-4005-A092-5A806801223C}"/>
              </a:ext>
            </a:extLst>
          </p:cNvPr>
          <p:cNvSpPr/>
          <p:nvPr/>
        </p:nvSpPr>
        <p:spPr>
          <a:xfrm>
            <a:off x="3639312" y="947451"/>
            <a:ext cx="5218249" cy="3199099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74D9AA-8E70-4488-BC8D-E603843D946C}"/>
              </a:ext>
            </a:extLst>
          </p:cNvPr>
          <p:cNvSpPr/>
          <p:nvPr/>
        </p:nvSpPr>
        <p:spPr>
          <a:xfrm>
            <a:off x="3740150" y="4146550"/>
            <a:ext cx="5117411" cy="2568015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59C821-7AB3-476E-B068-5F29B4D0712C}"/>
              </a:ext>
            </a:extLst>
          </p:cNvPr>
          <p:cNvSpPr/>
          <p:nvPr/>
        </p:nvSpPr>
        <p:spPr>
          <a:xfrm>
            <a:off x="2926080" y="936993"/>
            <a:ext cx="713229" cy="1861341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04ACBC5-E403-4961-B1DD-00E21EF15396}"/>
              </a:ext>
            </a:extLst>
          </p:cNvPr>
          <p:cNvSpPr txBox="1"/>
          <p:nvPr/>
        </p:nvSpPr>
        <p:spPr>
          <a:xfrm>
            <a:off x="0" y="6486853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99645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471CF48-6047-4FC0-80B5-834C802D9B1F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Tâches personnelles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CB0528-8BC6-473B-B008-71938E34FEAA}"/>
              </a:ext>
            </a:extLst>
          </p:cNvPr>
          <p:cNvSpPr/>
          <p:nvPr/>
        </p:nvSpPr>
        <p:spPr>
          <a:xfrm>
            <a:off x="143436" y="1886284"/>
            <a:ext cx="4245684" cy="2527541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Créer partie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Chronométrage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Visualiser la salle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Détecter la fin de partie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tx1"/>
                </a:solidFill>
              </a:rPr>
              <a:t>Envoyer un indice à l’afficheur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Enregistrement des résultats</a:t>
            </a:r>
          </a:p>
        </p:txBody>
      </p:sp>
      <p:pic>
        <p:nvPicPr>
          <p:cNvPr id="5" name="Graphique 4" descr="Ordinateur">
            <a:extLst>
              <a:ext uri="{FF2B5EF4-FFF2-40B4-BE49-F238E27FC236}">
                <a16:creationId xmlns:a16="http://schemas.microsoft.com/office/drawing/2014/main" id="{D6CB67A3-A088-4406-89D6-E2D4E7D5A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436" y="1011919"/>
            <a:ext cx="1002318" cy="1002318"/>
          </a:xfrm>
          <a:prstGeom prst="rect">
            <a:avLst/>
          </a:prstGeom>
        </p:spPr>
      </p:pic>
      <p:pic>
        <p:nvPicPr>
          <p:cNvPr id="7" name="Graphique 6" descr="Flux">
            <a:extLst>
              <a:ext uri="{FF2B5EF4-FFF2-40B4-BE49-F238E27FC236}">
                <a16:creationId xmlns:a16="http://schemas.microsoft.com/office/drawing/2014/main" id="{EFD1057D-58CA-4743-9F7D-4E0298331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1389" y="3418594"/>
            <a:ext cx="335083" cy="335083"/>
          </a:xfrm>
          <a:prstGeom prst="rect">
            <a:avLst/>
          </a:prstGeom>
        </p:spPr>
      </p:pic>
      <p:pic>
        <p:nvPicPr>
          <p:cNvPr id="11" name="Graphique 10" descr="Tête avec engrenages">
            <a:extLst>
              <a:ext uri="{FF2B5EF4-FFF2-40B4-BE49-F238E27FC236}">
                <a16:creationId xmlns:a16="http://schemas.microsoft.com/office/drawing/2014/main" id="{C7CE5BE4-3D55-46A9-9B0D-E1202C096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215" y="2283674"/>
            <a:ext cx="284148" cy="284148"/>
          </a:xfrm>
          <a:prstGeom prst="rect">
            <a:avLst/>
          </a:prstGeom>
        </p:spPr>
      </p:pic>
      <p:pic>
        <p:nvPicPr>
          <p:cNvPr id="13" name="Graphique 12" descr="Recherche">
            <a:extLst>
              <a:ext uri="{FF2B5EF4-FFF2-40B4-BE49-F238E27FC236}">
                <a16:creationId xmlns:a16="http://schemas.microsoft.com/office/drawing/2014/main" id="{7B7607A7-2750-4761-9D8E-A8C86098B4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4158" y="1265935"/>
            <a:ext cx="382694" cy="382694"/>
          </a:xfrm>
          <a:prstGeom prst="rect">
            <a:avLst/>
          </a:prstGeom>
        </p:spPr>
      </p:pic>
      <p:pic>
        <p:nvPicPr>
          <p:cNvPr id="15" name="Graphique 14" descr="Livre de jeu">
            <a:extLst>
              <a:ext uri="{FF2B5EF4-FFF2-40B4-BE49-F238E27FC236}">
                <a16:creationId xmlns:a16="http://schemas.microsoft.com/office/drawing/2014/main" id="{3C2CE57A-AD6C-44A3-9969-D224EB1934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0642" y="3156842"/>
            <a:ext cx="297336" cy="297336"/>
          </a:xfrm>
          <a:prstGeom prst="rect">
            <a:avLst/>
          </a:prstGeom>
        </p:spPr>
      </p:pic>
      <p:pic>
        <p:nvPicPr>
          <p:cNvPr id="17" name="Graphique 16" descr="Sablier">
            <a:extLst>
              <a:ext uri="{FF2B5EF4-FFF2-40B4-BE49-F238E27FC236}">
                <a16:creationId xmlns:a16="http://schemas.microsoft.com/office/drawing/2014/main" id="{6EE5B803-6AC3-455C-896F-46AF846F09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8236" y="2603257"/>
            <a:ext cx="297336" cy="297336"/>
          </a:xfrm>
          <a:prstGeom prst="rect">
            <a:avLst/>
          </a:prstGeom>
        </p:spPr>
      </p:pic>
      <p:pic>
        <p:nvPicPr>
          <p:cNvPr id="19" name="Graphique 18" descr="Webcam">
            <a:extLst>
              <a:ext uri="{FF2B5EF4-FFF2-40B4-BE49-F238E27FC236}">
                <a16:creationId xmlns:a16="http://schemas.microsoft.com/office/drawing/2014/main" id="{F750C885-9AEA-464E-80F8-3809F823A0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8236" y="2900593"/>
            <a:ext cx="284148" cy="28414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6548998-31AB-44D1-93DC-D1FED13191C5}"/>
              </a:ext>
            </a:extLst>
          </p:cNvPr>
          <p:cNvSpPr txBox="1"/>
          <p:nvPr/>
        </p:nvSpPr>
        <p:spPr>
          <a:xfrm>
            <a:off x="1101829" y="1279589"/>
            <a:ext cx="337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Application de </a:t>
            </a:r>
            <a:r>
              <a:rPr lang="fr-FR" sz="2000" dirty="0">
                <a:solidFill>
                  <a:srgbClr val="A31257"/>
                </a:solidFill>
              </a:rPr>
              <a:t>supervision </a:t>
            </a:r>
            <a:r>
              <a:rPr lang="fr-FR" sz="2000" dirty="0"/>
              <a:t>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1B8AB3-06D5-430F-8E87-1F57F5FBF777}"/>
              </a:ext>
            </a:extLst>
          </p:cNvPr>
          <p:cNvSpPr/>
          <p:nvPr/>
        </p:nvSpPr>
        <p:spPr>
          <a:xfrm>
            <a:off x="5137921" y="1886283"/>
            <a:ext cx="4067728" cy="2527541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Indice prédéfini (liste)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Nouvel indice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B62076A-081C-46DC-A624-C32810A497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233221" y="3150054"/>
            <a:ext cx="904700" cy="415138"/>
          </a:xfrm>
          <a:prstGeom prst="straightConnector1">
            <a:avLst/>
          </a:prstGeom>
          <a:ln w="53975">
            <a:solidFill>
              <a:schemeClr val="tx1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70545D24-80E0-45FC-818C-458FBB81E384}"/>
              </a:ext>
            </a:extLst>
          </p:cNvPr>
          <p:cNvSpPr txBox="1"/>
          <p:nvPr/>
        </p:nvSpPr>
        <p:spPr>
          <a:xfrm>
            <a:off x="7261797" y="1358501"/>
            <a:ext cx="337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A31257"/>
                </a:solidFill>
              </a:rPr>
              <a:t>Afficheur</a:t>
            </a:r>
            <a:r>
              <a:rPr lang="fr-FR" sz="2000" dirty="0"/>
              <a:t> LCD</a:t>
            </a:r>
            <a:r>
              <a:rPr lang="fr-FR" sz="2000" dirty="0">
                <a:solidFill>
                  <a:srgbClr val="A31257"/>
                </a:solidFill>
              </a:rPr>
              <a:t> </a:t>
            </a:r>
            <a:r>
              <a:rPr lang="fr-FR" sz="2000" dirty="0"/>
              <a:t>:</a:t>
            </a:r>
          </a:p>
        </p:txBody>
      </p:sp>
      <p:pic>
        <p:nvPicPr>
          <p:cNvPr id="27" name="Picture 2" descr="Résultat de recherche d'images pour &quot;afficheur mc crypt&quot;">
            <a:extLst>
              <a:ext uri="{FF2B5EF4-FFF2-40B4-BE49-F238E27FC236}">
                <a16:creationId xmlns:a16="http://schemas.microsoft.com/office/drawing/2014/main" id="{19B62C81-611E-44A2-80C9-592AE12A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921" y="1412000"/>
            <a:ext cx="2040982" cy="34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4380386-8452-47DA-B054-03BBD25AA17C}"/>
              </a:ext>
            </a:extLst>
          </p:cNvPr>
          <p:cNvSpPr/>
          <p:nvPr/>
        </p:nvSpPr>
        <p:spPr>
          <a:xfrm>
            <a:off x="5195962" y="1476314"/>
            <a:ext cx="1914525" cy="203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D2D3FA-227E-4589-B7A9-5F8538AB4AB5}"/>
              </a:ext>
            </a:extLst>
          </p:cNvPr>
          <p:cNvSpPr/>
          <p:nvPr/>
        </p:nvSpPr>
        <p:spPr>
          <a:xfrm>
            <a:off x="1701832" y="5148140"/>
            <a:ext cx="6457096" cy="1338713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Paramétrage du routeur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Adressage IP des matériels</a:t>
            </a:r>
          </a:p>
          <a:p>
            <a:pPr marL="742950" lvl="1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Intercommunication locale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tx1"/>
                </a:solidFill>
              </a:rPr>
              <a:t>Paramétrage de l’adaptateur RS232/Wi-Fi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120DD93-CB76-4FC4-9B33-2406A22D46F7}"/>
              </a:ext>
            </a:extLst>
          </p:cNvPr>
          <p:cNvSpPr txBox="1"/>
          <p:nvPr/>
        </p:nvSpPr>
        <p:spPr>
          <a:xfrm>
            <a:off x="2177300" y="4677740"/>
            <a:ext cx="3375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Configuration </a:t>
            </a:r>
            <a:r>
              <a:rPr lang="fr-FR" sz="2000" dirty="0">
                <a:solidFill>
                  <a:srgbClr val="A31257"/>
                </a:solidFill>
              </a:rPr>
              <a:t>réseau</a:t>
            </a:r>
            <a:r>
              <a:rPr lang="fr-FR" sz="2000" dirty="0"/>
              <a:t> :</a:t>
            </a:r>
          </a:p>
        </p:txBody>
      </p:sp>
      <p:pic>
        <p:nvPicPr>
          <p:cNvPr id="35" name="Graphique 34" descr="Réseau de tâches">
            <a:extLst>
              <a:ext uri="{FF2B5EF4-FFF2-40B4-BE49-F238E27FC236}">
                <a16:creationId xmlns:a16="http://schemas.microsoft.com/office/drawing/2014/main" id="{255A3998-9CDF-4E66-9DF4-55D09A6DFB5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01832" y="4586095"/>
            <a:ext cx="575532" cy="575532"/>
          </a:xfrm>
          <a:prstGeom prst="rect">
            <a:avLst/>
          </a:prstGeom>
        </p:spPr>
      </p:pic>
      <p:pic>
        <p:nvPicPr>
          <p:cNvPr id="10" name="Graphique 9" descr="Disque">
            <a:extLst>
              <a:ext uri="{FF2B5EF4-FFF2-40B4-BE49-F238E27FC236}">
                <a16:creationId xmlns:a16="http://schemas.microsoft.com/office/drawing/2014/main" id="{7AABBF6D-D2DB-4105-87DF-A8ECC2073B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2485" y="3702742"/>
            <a:ext cx="288837" cy="2888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2" name="ZoneTexte 71">
            <a:extLst>
              <a:ext uri="{FF2B5EF4-FFF2-40B4-BE49-F238E27FC236}">
                <a16:creationId xmlns:a16="http://schemas.microsoft.com/office/drawing/2014/main" id="{6F8E6BEB-12B8-4135-906D-E58E26391500}"/>
              </a:ext>
            </a:extLst>
          </p:cNvPr>
          <p:cNvSpPr txBox="1"/>
          <p:nvPr/>
        </p:nvSpPr>
        <p:spPr>
          <a:xfrm>
            <a:off x="18326" y="6451629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5967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5DA24B5-6993-45AE-B83E-5BA1E69FACD0}"/>
              </a:ext>
            </a:extLst>
          </p:cNvPr>
          <p:cNvSpPr txBox="1"/>
          <p:nvPr/>
        </p:nvSpPr>
        <p:spPr>
          <a:xfrm>
            <a:off x="2816352" y="143435"/>
            <a:ext cx="5342576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Schéma du </a:t>
            </a:r>
            <a:r>
              <a:rPr lang="fr-FR" sz="36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réseau</a:t>
            </a:r>
            <a:r>
              <a:rPr lang="fr-FR" sz="3600" b="1" dirty="0">
                <a:latin typeface="Eras Medium ITC" panose="020B0602030504020804" pitchFamily="34" charset="0"/>
              </a:rPr>
              <a:t> :</a:t>
            </a:r>
            <a:endParaRPr lang="fr-FR" sz="3200" b="1" dirty="0">
              <a:latin typeface="Eras Medium ITC" panose="020B0602030504020804" pitchFamily="3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60467AE8-43E4-4505-A7A3-F060899AFF5F}"/>
              </a:ext>
            </a:extLst>
          </p:cNvPr>
          <p:cNvSpPr txBox="1"/>
          <p:nvPr/>
        </p:nvSpPr>
        <p:spPr>
          <a:xfrm>
            <a:off x="43798" y="6450793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B9159B-1C16-4C44-A382-522D106B9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75" t="16419" r="4723" b="6385"/>
          <a:stretch/>
        </p:blipFill>
        <p:spPr>
          <a:xfrm>
            <a:off x="411895" y="1049803"/>
            <a:ext cx="8790096" cy="518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95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471CF48-6047-4FC0-80B5-834C802D9B1F}"/>
              </a:ext>
            </a:extLst>
          </p:cNvPr>
          <p:cNvSpPr txBox="1"/>
          <p:nvPr/>
        </p:nvSpPr>
        <p:spPr>
          <a:xfrm>
            <a:off x="2413071" y="143435"/>
            <a:ext cx="6630345" cy="107721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Diagramme de cas d’utilisation :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Global</a:t>
            </a:r>
            <a:endParaRPr lang="fr-FR" sz="3200" b="1" dirty="0">
              <a:solidFill>
                <a:srgbClr val="A41258"/>
              </a:solidFill>
              <a:latin typeface="Eras Medium ITC" panose="020B06020305040208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B2815D-F72A-42DB-A46B-C73868FF9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20" y="1115122"/>
            <a:ext cx="5238849" cy="5742878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AF893EB2-0DF5-48FC-839B-FEB00D5D9DCD}"/>
              </a:ext>
            </a:extLst>
          </p:cNvPr>
          <p:cNvSpPr txBox="1"/>
          <p:nvPr/>
        </p:nvSpPr>
        <p:spPr>
          <a:xfrm>
            <a:off x="0" y="6402054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30636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Lancer une partie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1752E7E7-1FF5-42A1-8ADD-F158B0CDC915}"/>
              </a:ext>
            </a:extLst>
          </p:cNvPr>
          <p:cNvSpPr txBox="1"/>
          <p:nvPr/>
        </p:nvSpPr>
        <p:spPr>
          <a:xfrm>
            <a:off x="0" y="6379131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7AABE81-4BA8-4C56-8E74-F81A5149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85" y="1542904"/>
            <a:ext cx="3900923" cy="4038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5E5175A-F3BF-4476-9807-59FF26B29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79" t="14793" r="35820" b="20896"/>
          <a:stretch/>
        </p:blipFill>
        <p:spPr>
          <a:xfrm>
            <a:off x="4877192" y="1375015"/>
            <a:ext cx="3900923" cy="4966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033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96E070-5299-461D-9259-6BD38B8072A0}"/>
              </a:ext>
            </a:extLst>
          </p:cNvPr>
          <p:cNvSpPr txBox="1"/>
          <p:nvPr/>
        </p:nvSpPr>
        <p:spPr>
          <a:xfrm>
            <a:off x="3323065" y="103221"/>
            <a:ext cx="5698272" cy="11387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Eras Medium ITC" panose="020B0602030504020804" pitchFamily="34" charset="0"/>
              </a:rPr>
              <a:t>Application de supervision </a:t>
            </a:r>
            <a:r>
              <a:rPr lang="fr-FR" sz="2800" b="1" dirty="0">
                <a:solidFill>
                  <a:srgbClr val="A41258"/>
                </a:solidFill>
                <a:latin typeface="Eras Medium ITC" panose="020B0602030504020804" pitchFamily="34" charset="0"/>
              </a:rPr>
              <a:t>Communication avec la B.D.D. </a:t>
            </a:r>
            <a:r>
              <a:rPr lang="fr-FR" sz="3200" b="1" dirty="0">
                <a:latin typeface="Eras Medium ITC" panose="020B0602030504020804" pitchFamily="34" charset="0"/>
              </a:rPr>
              <a:t>:</a:t>
            </a:r>
          </a:p>
        </p:txBody>
      </p:sp>
      <p:pic>
        <p:nvPicPr>
          <p:cNvPr id="5" name="Picture 2" descr="Image associée">
            <a:extLst>
              <a:ext uri="{FF2B5EF4-FFF2-40B4-BE49-F238E27FC236}">
                <a16:creationId xmlns:a16="http://schemas.microsoft.com/office/drawing/2014/main" id="{42980D13-27EB-407A-A911-1179305F4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1752E7E7-1FF5-42A1-8ADD-F158B0CDC915}"/>
              </a:ext>
            </a:extLst>
          </p:cNvPr>
          <p:cNvSpPr txBox="1"/>
          <p:nvPr/>
        </p:nvSpPr>
        <p:spPr>
          <a:xfrm>
            <a:off x="0" y="6379131"/>
            <a:ext cx="39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76E18340-E639-4DCC-B581-09098F7C0F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6879" y="1960549"/>
            <a:ext cx="8276575" cy="1504433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0B7FC001-5A3D-49A9-B14E-EECBB1E6A7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6879" y="3908848"/>
            <a:ext cx="8012322" cy="113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01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te">
  <a:themeElements>
    <a:clrScheme name="Charte Graphique Téléthon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E6B91E"/>
      </a:accent1>
      <a:accent2>
        <a:srgbClr val="CCABE5"/>
      </a:accent2>
      <a:accent3>
        <a:srgbClr val="00B0F0"/>
      </a:accent3>
      <a:accent4>
        <a:srgbClr val="7030A0"/>
      </a:accent4>
      <a:accent5>
        <a:srgbClr val="0070C0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1388</TotalTime>
  <Words>318</Words>
  <Application>Microsoft Office PowerPoint</Application>
  <PresentationFormat>Grand écran</PresentationFormat>
  <Paragraphs>102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Arial</vt:lpstr>
      <vt:lpstr>Calibri</vt:lpstr>
      <vt:lpstr>Eras Medium ITC</vt:lpstr>
      <vt:lpstr>Segoe UI Light</vt:lpstr>
      <vt:lpstr>Trebuchet MS</vt:lpstr>
      <vt:lpstr>Wingdings 3</vt:lpstr>
      <vt:lpstr>Facette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GUIGAND Nathan</dc:creator>
  <cp:lastModifiedBy>Nathan GUIGAND</cp:lastModifiedBy>
  <cp:revision>89</cp:revision>
  <dcterms:created xsi:type="dcterms:W3CDTF">2020-01-17T10:27:07Z</dcterms:created>
  <dcterms:modified xsi:type="dcterms:W3CDTF">2020-06-08T08:17:31Z</dcterms:modified>
</cp:coreProperties>
</file>